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7" r:id="rId4"/>
    <p:sldId id="268" r:id="rId5"/>
    <p:sldId id="270" r:id="rId6"/>
    <p:sldId id="269" r:id="rId7"/>
    <p:sldId id="271" r:id="rId8"/>
    <p:sldId id="272" r:id="rId9"/>
    <p:sldId id="274" r:id="rId10"/>
    <p:sldId id="275" r:id="rId11"/>
    <p:sldId id="273" r:id="rId12"/>
    <p:sldId id="287" r:id="rId13"/>
    <p:sldId id="289" r:id="rId14"/>
    <p:sldId id="290" r:id="rId15"/>
    <p:sldId id="291" r:id="rId16"/>
    <p:sldId id="276" r:id="rId17"/>
    <p:sldId id="277" r:id="rId18"/>
    <p:sldId id="282" r:id="rId19"/>
    <p:sldId id="283" r:id="rId20"/>
    <p:sldId id="284" r:id="rId21"/>
    <p:sldId id="285" r:id="rId22"/>
    <p:sldId id="281" r:id="rId23"/>
    <p:sldId id="279" r:id="rId24"/>
    <p:sldId id="280" r:id="rId25"/>
    <p:sldId id="286" r:id="rId26"/>
    <p:sldId id="262" r:id="rId27"/>
    <p:sldId id="263" r:id="rId28"/>
    <p:sldId id="264" r:id="rId29"/>
    <p:sldId id="265" r:id="rId30"/>
    <p:sldId id="266" r:id="rId31"/>
    <p:sldId id="258" r:id="rId32"/>
    <p:sldId id="25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5179"/>
  </p:normalViewPr>
  <p:slideViewPr>
    <p:cSldViewPr snapToGrid="0">
      <p:cViewPr>
        <p:scale>
          <a:sx n="71" d="100"/>
          <a:sy n="71" d="100"/>
        </p:scale>
        <p:origin x="1360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D02BB-1047-9F4D-BD41-FE1B7FB1464D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6DA38-5B17-A740-9C01-1C2C8F86D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2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6DA38-5B17-A740-9C01-1C2C8F86DC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85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techeasier.com/run-radio-station-with-raspberry-pi/" TargetMode="External"/><Relationship Id="rId4" Type="http://schemas.openxmlformats.org/officeDocument/2006/relationships/hyperlink" Target="http://makezine.com/projects/pirate-radio-throw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Defined Radio using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23693" y="4233713"/>
            <a:ext cx="8064181" cy="2068613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-Aman Asrani</a:t>
            </a:r>
          </a:p>
          <a:p>
            <a:pPr algn="just"/>
            <a:r>
              <a:rPr lang="en-US" b="1" dirty="0" smtClean="0"/>
              <a:t>-Rishabh Khot</a:t>
            </a:r>
          </a:p>
          <a:p>
            <a:pPr algn="just"/>
            <a:r>
              <a:rPr lang="en-US" b="1" dirty="0" smtClean="0"/>
              <a:t>-Vipul Koul</a:t>
            </a:r>
          </a:p>
          <a:p>
            <a:pPr algn="just"/>
            <a:r>
              <a:rPr lang="en-US" b="1" dirty="0" smtClean="0"/>
              <a:t>Group 1, B.E. Computer Engineering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5" y="141775"/>
            <a:ext cx="1713366" cy="15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16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The GUI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2368288"/>
            <a:ext cx="4302342" cy="15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0312"/>
            <a:ext cx="12192000" cy="812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9556" y="609599"/>
            <a:ext cx="2785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chemeClr val="accent2"/>
                </a:solidFill>
              </a:rPr>
              <a:t>The Setup</a:t>
            </a:r>
          </a:p>
          <a:p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1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5131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New Implemented Features</a:t>
            </a:r>
            <a:endParaRPr lang="en-US" sz="3000" b="1" dirty="0" smtClean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82" y="2079813"/>
            <a:ext cx="6364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Change frequency</a:t>
            </a:r>
          </a:p>
          <a:p>
            <a:pPr marL="285750" indent="-285750">
              <a:buFontTx/>
              <a:buChar char="-"/>
            </a:pPr>
            <a:endParaRPr lang="en-US" sz="3200" dirty="0" smtClean="0"/>
          </a:p>
          <a:p>
            <a:pPr marL="285750" indent="-285750">
              <a:buFontTx/>
              <a:buChar char="-"/>
            </a:pPr>
            <a:r>
              <a:rPr lang="en-US" sz="3200" dirty="0" smtClean="0"/>
              <a:t>Designed GUI</a:t>
            </a:r>
          </a:p>
          <a:p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 smtClean="0"/>
              <a:t>Better </a:t>
            </a:r>
            <a:r>
              <a:rPr lang="en-US" sz="3200" dirty="0"/>
              <a:t>broadcasting of signals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20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471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Steps of operation</a:t>
            </a:r>
            <a:endParaRPr lang="en-US" sz="3000" b="1" dirty="0" smtClean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82" y="2079813"/>
            <a:ext cx="636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Step 1:</a:t>
            </a:r>
            <a:endParaRPr lang="en-US" sz="3200" dirty="0"/>
          </a:p>
        </p:txBody>
      </p:sp>
      <p:pic>
        <p:nvPicPr>
          <p:cNvPr id="6" name="Picture 5" descr="../Desktop/Screen%20Shot%202017-04-10%20at%2012.36.26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988" y="3099547"/>
            <a:ext cx="8129867" cy="3758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3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471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Steps of operation</a:t>
            </a:r>
            <a:endParaRPr lang="en-US" sz="3000" b="1" dirty="0" smtClean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82" y="2079813"/>
            <a:ext cx="636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Step 2:</a:t>
            </a:r>
            <a:endParaRPr lang="en-US" sz="3200" dirty="0"/>
          </a:p>
        </p:txBody>
      </p:sp>
      <p:pic>
        <p:nvPicPr>
          <p:cNvPr id="7" name="Picture 6" descr="../Desktop/Screen%20Shot%202017-04-10%20at%2012.40.25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41" y="3718247"/>
            <a:ext cx="3766671" cy="1427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../Desktop/Screen%20Shot%202017-04-10%20at%2012.38.31%20A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2" y="3808133"/>
            <a:ext cx="3847353" cy="13376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3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4717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Steps of operation</a:t>
            </a:r>
            <a:endParaRPr lang="en-US" sz="3000" b="1" dirty="0" smtClean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1882" y="2079813"/>
            <a:ext cx="636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smtClean="0"/>
              <a:t>Step 3:</a:t>
            </a:r>
            <a:endParaRPr lang="en-US" sz="3200" dirty="0"/>
          </a:p>
        </p:txBody>
      </p:sp>
      <p:pic>
        <p:nvPicPr>
          <p:cNvPr id="7" name="Picture 6" descr="../Desktop/Screen%20Shot%202017-04-10%20at%2012.39.59%20A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00" y="4038599"/>
            <a:ext cx="4168565" cy="1358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04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1659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The Applications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59988" y="1433739"/>
            <a:ext cx="758099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/>
              <a:t>1. Broadcast content on your own private radio station.</a:t>
            </a:r>
            <a:endParaRPr lang="en-US" altLang="en-US" sz="2400" b="1" dirty="0"/>
          </a:p>
        </p:txBody>
      </p:sp>
      <p:pic>
        <p:nvPicPr>
          <p:cNvPr id="1026" name="Picture 2" descr="https://i1.wp.com/malawi24.com/wp-content/uploads/2015/11/on-a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3" y="2686340"/>
            <a:ext cx="5219700" cy="366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09" y="2841098"/>
            <a:ext cx="5994112" cy="33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29787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Cognitive Radio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9988" y="1433739"/>
            <a:ext cx="7580994" cy="727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Cognitive Radio is defined as a radio which is aware of its surrounding frequencies and adapts/changes according to it.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2219325"/>
            <a:ext cx="4948630" cy="4189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1107" y="3390915"/>
            <a:ext cx="358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process is also known as dynamic spectrum management.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29787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Cognitive Radio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41" y="1597510"/>
            <a:ext cx="8178690" cy="48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150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Why Cognitive Radio?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195" y="2035153"/>
            <a:ext cx="8237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Mobile devices are dealing with an increasingly complicated wireless environment.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some heavily used frequencies, signal interference is a problem.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Government regulations also limit the frequency bands and communications technologies that radios can use, and other aspects of wireless transmissions.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Using one device — rather than multiple ones — to meet all these needs is more economical. </a:t>
            </a:r>
            <a:endParaRPr lang="en-US" dirty="0">
              <a:latin typeface="Wingdings" charset="2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6017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What is Software Defined Radio?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9466053" cy="30285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/>
              <a:t>Refers to a technique in which all the </a:t>
            </a:r>
            <a:r>
              <a:rPr lang="en-US" altLang="en-US" dirty="0" smtClean="0"/>
              <a:t>signal processing </a:t>
            </a:r>
            <a:r>
              <a:rPr lang="en-US" altLang="en-US" dirty="0"/>
              <a:t>is done in </a:t>
            </a:r>
            <a:r>
              <a:rPr lang="en-US" altLang="en-US" dirty="0" smtClean="0"/>
              <a:t>software.</a:t>
            </a:r>
            <a:endParaRPr lang="en-US" alt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/>
              <a:t>The processing mentioned include mixing, filtering, demodulation etc.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/>
              <a:t>The software can be used to implement different demodulation </a:t>
            </a:r>
            <a:r>
              <a:rPr lang="en-US" altLang="en-US" dirty="0" smtClean="0"/>
              <a:t>schemes </a:t>
            </a:r>
            <a:r>
              <a:rPr lang="en-US" altLang="en-US" dirty="0"/>
              <a:t>and different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 </a:t>
            </a:r>
            <a:r>
              <a:rPr lang="en-US" altLang="en-US" dirty="0"/>
              <a:t>standards can be implemented in the same device.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/>
              <a:t>The software can be updated so the device doesn’t become obsolete with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82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150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Why Cognitive Radio?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195" y="2035153"/>
            <a:ext cx="82370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Mobile devices are dealing with an increasingly complicated wireless environment.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some heavily used frequencies, signal interference is a problem.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Government regulations also limit the frequency bands and communications technologies that radios can use, and other aspects of wireless transmissions.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Using one device — rather than multiple ones — to meet all these needs is more economical. </a:t>
            </a:r>
            <a:endParaRPr lang="en-US" dirty="0">
              <a:latin typeface="Wingdings" charset="2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7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150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Why Cognitive Radio?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9195" y="2035153"/>
            <a:ext cx="82370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Moreover, it is highly efficient to use a single device that can adapt in the middle of a communications session or work with radios that use different technologies when necessary. 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Wingdings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would help military and emergency-services agencies, which don’t all use the same wireless technology.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Wingdings" charset="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 </a:t>
            </a:r>
            <a:r>
              <a:rPr lang="en-US" dirty="0"/>
              <a:t>is a way to address these challenges.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7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150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Why Cognitive Radio?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1967411"/>
            <a:ext cx="2978701" cy="3621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6" y="1967411"/>
            <a:ext cx="2525856" cy="3536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64485"/>
            <a:ext cx="1787236" cy="1427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59988" y="1433739"/>
            <a:ext cx="7580994" cy="394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What we aim to achieve with Cognitive Radio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6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2558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Future Scope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2141" y="1434353"/>
            <a:ext cx="4498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Femtocells and cellular agility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4447" y="2438400"/>
            <a:ext cx="250460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Cellular operators — including AT&amp;T, China Unicom, Sprint, Verizon, and Vodafone — </a:t>
            </a:r>
            <a:endParaRPr lang="en-US" dirty="0" smtClean="0"/>
          </a:p>
          <a:p>
            <a:r>
              <a:rPr lang="en-US" dirty="0" smtClean="0"/>
              <a:t>have </a:t>
            </a:r>
            <a:r>
              <a:rPr lang="en-US" dirty="0"/>
              <a:t>deployed or plan to deploy </a:t>
            </a:r>
            <a:r>
              <a:rPr lang="en-US" dirty="0" smtClean="0"/>
              <a:t>Femtocells </a:t>
            </a:r>
            <a:r>
              <a:rPr lang="en-US" dirty="0"/>
              <a:t>(a </a:t>
            </a:r>
            <a:r>
              <a:rPr lang="en-US" dirty="0" smtClean="0"/>
              <a:t>Femtocells </a:t>
            </a:r>
            <a:r>
              <a:rPr lang="en-US" dirty="0"/>
              <a:t>is a small, low-power cellular base station)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homes and businesses to improve cellular and data communications’ speed and coverage. </a:t>
            </a:r>
          </a:p>
          <a:p>
            <a:r>
              <a:rPr lang="en-US" dirty="0" smtClean="0">
                <a:latin typeface="Wingdings" charset="2"/>
              </a:rPr>
              <a:t> </a:t>
            </a:r>
            <a:r>
              <a:rPr lang="en-US" dirty="0">
                <a:latin typeface="Wingdings" charset="2"/>
              </a:rPr>
              <a:t> </a:t>
            </a:r>
          </a:p>
          <a:p>
            <a:r>
              <a:rPr lang="en-US" dirty="0" smtClean="0"/>
              <a:t>The </a:t>
            </a:r>
            <a:r>
              <a:rPr lang="en-US" dirty="0"/>
              <a:t>proliferation of </a:t>
            </a:r>
            <a:r>
              <a:rPr lang="en-US" dirty="0" smtClean="0"/>
              <a:t>Femtocells </a:t>
            </a:r>
            <a:r>
              <a:rPr lang="en-US" dirty="0"/>
              <a:t>and the signals they transmit can create interference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thus spectrum-usage problems. </a:t>
            </a:r>
          </a:p>
          <a:p>
            <a:endParaRPr lang="en-US" dirty="0">
              <a:latin typeface="Wingdings" charset="2"/>
            </a:endParaRPr>
          </a:p>
          <a:p>
            <a:r>
              <a:rPr lang="en-US" dirty="0" smtClean="0"/>
              <a:t>Service </a:t>
            </a:r>
            <a:r>
              <a:rPr lang="en-US" dirty="0"/>
              <a:t>providers and equipment makers are now looking at ways CR technology </a:t>
            </a:r>
            <a:endParaRPr lang="en-US" dirty="0" smtClean="0"/>
          </a:p>
          <a:p>
            <a:r>
              <a:rPr lang="en-US" dirty="0" smtClean="0"/>
              <a:t>could </a:t>
            </a:r>
            <a:r>
              <a:rPr lang="en-US" dirty="0"/>
              <a:t>improve </a:t>
            </a:r>
            <a:r>
              <a:rPr lang="en-US" dirty="0" smtClean="0"/>
              <a:t>Femtocells </a:t>
            </a:r>
            <a:r>
              <a:rPr lang="en-US" dirty="0"/>
              <a:t>operations by providing the intelligence that would let them reduce </a:t>
            </a:r>
            <a:endParaRPr lang="en-US" dirty="0" smtClean="0"/>
          </a:p>
          <a:p>
            <a:r>
              <a:rPr lang="en-US" dirty="0" smtClean="0"/>
              <a:t>interference </a:t>
            </a:r>
            <a:r>
              <a:rPr lang="en-US" dirty="0"/>
              <a:t>with and from other devices.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3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25586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Future Scope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753" y="1769468"/>
            <a:ext cx="4019671" cy="30894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9312" y="1366677"/>
            <a:ext cx="387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Invent the wireless future!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107" y="5006808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ools </a:t>
            </a:r>
            <a:r>
              <a:rPr lang="en-US" dirty="0"/>
              <a:t>such as GNU Radio Companion when combined with low cost wideband SDR hardware make it easier, faster and increasingly affordable to prototype next generation wireless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87705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Challenges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9195" y="2035153"/>
            <a:ext cx="9143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biggest barrier </a:t>
            </a:r>
            <a:r>
              <a:rPr lang="en-US" dirty="0" smtClean="0"/>
              <a:t>Castify </a:t>
            </a:r>
            <a:r>
              <a:rPr lang="en-US" dirty="0"/>
              <a:t>faces in reaching its potential is changing the </a:t>
            </a:r>
            <a:r>
              <a:rPr lang="en-US" dirty="0" smtClean="0"/>
              <a:t>way businesses </a:t>
            </a:r>
            <a:r>
              <a:rPr lang="en-US" dirty="0"/>
              <a:t>and regulators think about spectrum.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2. A </a:t>
            </a:r>
            <a:r>
              <a:rPr lang="en-US" dirty="0"/>
              <a:t>big challenge is proving the technology's benefits in terms of increased reliability </a:t>
            </a:r>
            <a:r>
              <a:rPr lang="en-US" dirty="0" smtClean="0"/>
              <a:t>and </a:t>
            </a:r>
            <a:r>
              <a:rPr lang="en-US" dirty="0"/>
              <a:t>resource utilization, better response time, and reduced operational expenditures to the managers who would decide whether to buy </a:t>
            </a:r>
            <a:r>
              <a:rPr lang="en-US" dirty="0" smtClean="0"/>
              <a:t>our </a:t>
            </a:r>
            <a:r>
              <a:rPr lang="en-US" dirty="0"/>
              <a:t>equipment.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</a:t>
            </a:r>
            <a:r>
              <a:rPr lang="en-US" dirty="0"/>
              <a:t> N</a:t>
            </a:r>
            <a:r>
              <a:rPr lang="en-US" dirty="0" smtClean="0"/>
              <a:t>eeds </a:t>
            </a:r>
            <a:r>
              <a:rPr lang="en-US" dirty="0"/>
              <a:t>more research on making the systems intelligent enough to improve the aggregate </a:t>
            </a:r>
            <a:r>
              <a:rPr lang="en-US" dirty="0" smtClean="0"/>
              <a:t>throughput.</a:t>
            </a: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928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59987" y="698199"/>
            <a:ext cx="4310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References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024" y="1779687"/>
            <a:ext cx="11359520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J. F. Curtis, (Ed.), </a:t>
            </a:r>
            <a:r>
              <a:rPr lang="en-US" i="1" dirty="0"/>
              <a:t>Processes and Disorders of Human </a:t>
            </a:r>
            <a:r>
              <a:rPr lang="en-US" i="1" dirty="0" err="1"/>
              <a:t>Comm-unication</a:t>
            </a:r>
            <a:r>
              <a:rPr lang="en-US" i="1" dirty="0"/>
              <a:t>. </a:t>
            </a:r>
            <a:r>
              <a:rPr lang="en-US" dirty="0"/>
              <a:t>New York: Harper and Row, 1978.</a:t>
            </a:r>
          </a:p>
          <a:p>
            <a:r>
              <a:rPr lang="en-US" dirty="0"/>
              <a:t>             Journal Paper,</a:t>
            </a:r>
          </a:p>
          <a:p>
            <a:r>
              <a:rPr lang="en-IN" dirty="0"/>
              <a:t> </a:t>
            </a:r>
            <a:endParaRPr lang="en-US" dirty="0"/>
          </a:p>
          <a:p>
            <a:r>
              <a:rPr lang="en-US" dirty="0"/>
              <a:t>[2] </a:t>
            </a:r>
            <a:r>
              <a:rPr lang="en-IN" dirty="0" err="1"/>
              <a:t>Boonyarit</a:t>
            </a:r>
            <a:r>
              <a:rPr lang="en-IN" dirty="0"/>
              <a:t> </a:t>
            </a:r>
            <a:r>
              <a:rPr lang="en-IN" dirty="0" err="1"/>
              <a:t>Uengtrakul</a:t>
            </a:r>
            <a:r>
              <a:rPr lang="en-IN" dirty="0"/>
              <a:t>, </a:t>
            </a:r>
            <a:r>
              <a:rPr lang="en-IN" dirty="0" err="1"/>
              <a:t>Dahmmaet</a:t>
            </a:r>
            <a:r>
              <a:rPr lang="en-IN" dirty="0"/>
              <a:t> </a:t>
            </a:r>
            <a:r>
              <a:rPr lang="en-IN" dirty="0" err="1"/>
              <a:t>Bunnjaweht”A</a:t>
            </a:r>
            <a:r>
              <a:rPr lang="en-IN" dirty="0"/>
              <a:t> Cost Efficient Software Defined Radio </a:t>
            </a:r>
            <a:endParaRPr lang="en-IN" dirty="0" smtClean="0"/>
          </a:p>
          <a:p>
            <a:r>
              <a:rPr lang="en-IN" dirty="0" smtClean="0"/>
              <a:t>Receiver </a:t>
            </a:r>
            <a:r>
              <a:rPr lang="en-IN" dirty="0"/>
              <a:t>for Demonstrating Concepts in Communication and Signal Processing using Python and RTL-SDR “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[5] Introduction to Software-defined Radio approach </a:t>
            </a:r>
            <a:r>
              <a:rPr lang="en-US" dirty="0" err="1"/>
              <a:t>ieeexplore.ieee.org</a:t>
            </a:r>
            <a:r>
              <a:rPr lang="en-US" dirty="0"/>
              <a:t>/document/6142453/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        [6] Cognitive Radio Communication’s in Raspberry Pi IEEE International Journal of                    </a:t>
            </a:r>
          </a:p>
          <a:p>
            <a:r>
              <a:rPr lang="en-US" dirty="0"/>
              <a:t>              Engineering &amp; Technology Innovations, Vol. 2 Issue 1, January 2015 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Website,</a:t>
            </a:r>
            <a:endParaRPr lang="en-US" dirty="0"/>
          </a:p>
          <a:p>
            <a:r>
              <a:rPr lang="en-US" b="1" dirty="0"/>
              <a:t>[3]   </a:t>
            </a:r>
            <a:r>
              <a:rPr lang="en-US" u="sng" dirty="0">
                <a:hlinkClick r:id="rId3"/>
              </a:rPr>
              <a:t>https://www.maketecheasier.com/run-radio-station-with-raspberry-pi/</a:t>
            </a:r>
            <a:endParaRPr lang="en-US" dirty="0"/>
          </a:p>
          <a:p>
            <a:r>
              <a:rPr lang="en-IN" dirty="0"/>
              <a:t> </a:t>
            </a:r>
            <a:endParaRPr lang="en-US" dirty="0"/>
          </a:p>
          <a:p>
            <a:r>
              <a:rPr lang="en-IN" dirty="0"/>
              <a:t>[4]   </a:t>
            </a:r>
            <a:r>
              <a:rPr lang="en-IN" u="sng" dirty="0">
                <a:hlinkClick r:id="rId4"/>
              </a:rPr>
              <a:t>http://makezine.com/projects/pirate-radio-throwies/</a:t>
            </a:r>
            <a:endParaRPr lang="en-US" dirty="0"/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4947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SDR vs Traditional Radio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9429184" cy="3083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b="1" dirty="0"/>
              <a:t>Traditional radio chips are hard-wired </a:t>
            </a:r>
            <a:r>
              <a:rPr lang="en-US" dirty="0"/>
              <a:t>to communicate using one specific protocol</a:t>
            </a:r>
            <a:r>
              <a:rPr lang="en-US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 </a:t>
            </a:r>
            <a:r>
              <a:rPr lang="en-US" dirty="0"/>
              <a:t>contrast, software-defined radio hardware works with raw electromagnetic signals,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relying </a:t>
            </a:r>
            <a:r>
              <a:rPr lang="en-US" dirty="0"/>
              <a:t>on </a:t>
            </a:r>
            <a:r>
              <a:rPr lang="en-US" b="1" dirty="0"/>
              <a:t>software to implement specific applications</a:t>
            </a:r>
            <a:r>
              <a:rPr lang="en-US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The </a:t>
            </a:r>
            <a:r>
              <a:rPr lang="en-US" dirty="0"/>
              <a:t>most obvious benefit is that </a:t>
            </a:r>
            <a:r>
              <a:rPr lang="en-US" b="1" dirty="0"/>
              <a:t>instead of having to build extra circuitry to handle </a:t>
            </a:r>
            <a:endParaRPr lang="en-US" b="1" dirty="0" smtClean="0"/>
          </a:p>
          <a:p>
            <a:pPr>
              <a:lnSpc>
                <a:spcPct val="120000"/>
              </a:lnSpc>
            </a:pPr>
            <a:r>
              <a:rPr lang="en-US" b="1" dirty="0" smtClean="0"/>
              <a:t>different </a:t>
            </a:r>
            <a:r>
              <a:rPr lang="en-US" b="1" dirty="0"/>
              <a:t>types of radio signals, you can just load an appropriate program</a:t>
            </a:r>
            <a:r>
              <a:rPr lang="en-US" b="1" dirty="0" smtClean="0"/>
              <a:t>.</a:t>
            </a:r>
          </a:p>
          <a:p>
            <a:pPr>
              <a:lnSpc>
                <a:spcPct val="120000"/>
              </a:lnSpc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Traditional Radio has not changed in over a 100 years. Software-defined </a:t>
            </a:r>
            <a:r>
              <a:rPr lang="en-US" dirty="0"/>
              <a:t>radio will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make </a:t>
            </a:r>
            <a:r>
              <a:rPr lang="en-US" dirty="0"/>
              <a:t>it possible to use the electromagnetic </a:t>
            </a:r>
            <a:r>
              <a:rPr lang="en-US" dirty="0" smtClean="0"/>
              <a:t>spectrum </a:t>
            </a:r>
            <a:r>
              <a:rPr lang="en-US" dirty="0"/>
              <a:t>in fundamentally new ways.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9150" y="5710907"/>
            <a:ext cx="11240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Software is increasingly replacing hardware due to its cost effectiveness and scalability!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93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0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2444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SDR Architecture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8" y="2035154"/>
            <a:ext cx="8497346" cy="39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5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51353"/>
            <a:ext cx="7371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Cost for </a:t>
            </a:r>
            <a:r>
              <a:rPr lang="en-US" sz="3000" b="1" smtClean="0">
                <a:solidFill>
                  <a:schemeClr val="accent2"/>
                </a:solidFill>
              </a:rPr>
              <a:t>building Traditional Radio Transmitter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637"/>
            <a:ext cx="10439516" cy="37347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7392" y="6044364"/>
            <a:ext cx="267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Cost: 5,91,610 INR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3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42098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Existing SDR hardware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74911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Military grade SDRs cost 7,00,000 INR onwards</a:t>
            </a:r>
          </a:p>
          <a:p>
            <a:pPr>
              <a:lnSpc>
                <a:spcPct val="120000"/>
              </a:lnSpc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err="1" smtClean="0"/>
              <a:t>Ettus</a:t>
            </a:r>
            <a:r>
              <a:rPr lang="en-US" dirty="0" smtClean="0"/>
              <a:t> USRP 4,50,000 </a:t>
            </a:r>
            <a:r>
              <a:rPr lang="en-US" dirty="0"/>
              <a:t>INR onwards</a:t>
            </a: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err="1" smtClean="0"/>
              <a:t>Funcubedongle</a:t>
            </a:r>
            <a:r>
              <a:rPr lang="en-US" dirty="0" smtClean="0"/>
              <a:t> pro 10,000 INR onwards (No transmission capability)</a:t>
            </a:r>
          </a:p>
        </p:txBody>
      </p:sp>
    </p:spTree>
    <p:extLst>
      <p:ext uri="{BB962C8B-B14F-4D97-AF65-F5344CB8AC3E}">
        <p14:creationId xmlns:p14="http://schemas.microsoft.com/office/powerpoint/2010/main" val="97034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5235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Cost for our project: Castify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8838253" cy="2419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Raspberry Pi 35$ ( 2300 INR )</a:t>
            </a:r>
          </a:p>
          <a:p>
            <a:pPr>
              <a:lnSpc>
                <a:spcPct val="120000"/>
              </a:lnSpc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 smtClean="0"/>
              <a:t>Copper Wire 2$ ( 130 INR/ per meter)/ Optional Dipole Antenna under 250 INR</a:t>
            </a:r>
          </a:p>
          <a:p>
            <a:pPr>
              <a:lnSpc>
                <a:spcPct val="120000"/>
              </a:lnSpc>
            </a:pPr>
            <a:endParaRPr lang="en-US" altLang="en-US" dirty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altLang="en-US" dirty="0" smtClean="0"/>
              <a:t>Power adaptor for raspberry pi ( optional: can be powered from laptop.) 299 INR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 </a:t>
            </a:r>
            <a:r>
              <a:rPr lang="en-US" altLang="en-US" dirty="0" smtClean="0"/>
              <a:t>Total Cost: 2,849 INR</a:t>
            </a:r>
          </a:p>
        </p:txBody>
      </p:sp>
    </p:spTree>
    <p:extLst>
      <p:ext uri="{BB962C8B-B14F-4D97-AF65-F5344CB8AC3E}">
        <p14:creationId xmlns:p14="http://schemas.microsoft.com/office/powerpoint/2010/main" val="16521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5092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Why Raspberry Pi?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33784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Low cost</a:t>
            </a:r>
          </a:p>
          <a:p>
            <a:pPr>
              <a:lnSpc>
                <a:spcPct val="120000"/>
              </a:lnSpc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Credit-card Sized</a:t>
            </a: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endParaRPr lang="en-US" altLang="en-US" dirty="0" smtClean="0"/>
          </a:p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 smtClean="0"/>
              <a:t>Minimal Power Consumption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90" y="0"/>
            <a:ext cx="6042926" cy="34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168226"/>
            <a:ext cx="1541585" cy="1429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988" y="605869"/>
            <a:ext cx="3470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How does it work?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302" y="2204581"/>
            <a:ext cx="9715224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/>
              <a:t>It uses the hardware on the raspberry pi that is actually meant to generate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spread-spectrum </a:t>
            </a:r>
            <a:r>
              <a:rPr lang="en-US" dirty="0"/>
              <a:t>clock signals on the GPIO pins to output FM Radio energy.</a:t>
            </a:r>
            <a:endParaRPr lang="en-US" alt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Raspberry </a:t>
            </a:r>
            <a:r>
              <a:rPr lang="en-US" dirty="0"/>
              <a:t>Pi has clock generators, that can output square wave to the GPIO pins.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If </a:t>
            </a:r>
            <a:r>
              <a:rPr lang="en-US" dirty="0"/>
              <a:t>you program clock generator to the desired frequency you'll get the signal, 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and </a:t>
            </a:r>
            <a:r>
              <a:rPr lang="en-US" dirty="0"/>
              <a:t>when you change the frequency, the signal becomes a frequency modulated (FM) radio.</a:t>
            </a:r>
            <a:endParaRPr lang="en-US" altLang="en-US" dirty="0"/>
          </a:p>
          <a:p>
            <a:pPr>
              <a:lnSpc>
                <a:spcPct val="120000"/>
              </a:lnSpc>
            </a:pP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796524" y="1850487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Raspberry Pi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6524" y="4106640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GNU Radio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9582" y="4375470"/>
            <a:ext cx="101961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/>
              <a:t>GNU Radio is a free software development toolkit that provides signal processing blocks to implement software-defined radios and signal-processing systems.</a:t>
            </a:r>
            <a:endParaRPr lang="en-US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796524" y="5336020"/>
            <a:ext cx="701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SoX -</a:t>
            </a:r>
            <a:r>
              <a:rPr lang="en-US" dirty="0">
                <a:solidFill>
                  <a:schemeClr val="accent2"/>
                </a:solidFill>
              </a:rPr>
              <a:t>Sound eXchange, the Swiss Army knife of audio manipulation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9582" y="5686309"/>
            <a:ext cx="835137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v"/>
            </a:pPr>
            <a:r>
              <a:rPr lang="en-US" dirty="0"/>
              <a:t>SoX is a command-line audio processing tool, particularly suited to making quick, simple edits and to batch processing.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6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37654</TotalTime>
  <Words>909</Words>
  <Application>Microsoft Macintosh PowerPoint</Application>
  <PresentationFormat>Widescreen</PresentationFormat>
  <Paragraphs>147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Trebuchet MS</vt:lpstr>
      <vt:lpstr>Wingdings</vt:lpstr>
      <vt:lpstr>Wingdings 3</vt:lpstr>
      <vt:lpstr>Arial</vt:lpstr>
      <vt:lpstr>Facet</vt:lpstr>
      <vt:lpstr>Software Defined Radio using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Microsoft Office User</cp:lastModifiedBy>
  <cp:revision>25</cp:revision>
  <dcterms:created xsi:type="dcterms:W3CDTF">2014-09-12T02:18:09Z</dcterms:created>
  <dcterms:modified xsi:type="dcterms:W3CDTF">2017-04-10T19:04:04Z</dcterms:modified>
</cp:coreProperties>
</file>